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500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920cc7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ac920cc7b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ac920cc7b9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gac920cc7b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1842b5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1842b5a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c1842b5a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1842b5a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c1842b5a7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6c1842b5a7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c1842b5a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6c1842b5a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c1842b5a7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7" name="Google Shape;257;g6c1842b5a7_0_3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24a7a87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5424a7a8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c1842b5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c1842b5a7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6c1842b5a7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88" name="Google Shape;28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1" name="Google Shape;3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c0ddd63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6c0ddd63d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6c0ddd63d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8" name="Google Shape;198;g6c0ddd63d6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1842b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6c1842b5a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6c1842b5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4" name="Google Shape;214;g6c1842b5a7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1842b5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1842b5a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6c1842b5a7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ydesk.com/e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598"/>
              <a:buNone/>
            </a:pPr>
            <a:r>
              <a:rPr lang="en-US"/>
              <a:t>уеб разработка с РНР20/21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Въведение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Изисквания към всеки от елементите</a:t>
            </a:r>
            <a:endParaRPr sz="1800"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Тест – “взет” –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първи сертификат – 80%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втори сертификат – 50%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Проект – „изпълнен“ –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критериите трябва да са покрити 80/50%;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Домашните – </a:t>
            </a:r>
            <a:endParaRPr sz="2400" b="1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написани и качени навреме 80/50% от всички;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Проверка на домашни –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 едно домашно от всяка тема - 80/50% от всички.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8047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Изисквания към всеки от елементите</a:t>
            </a:r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Изисквания към домашните и оценяването на домашни</a:t>
            </a:r>
            <a:endParaRPr sz="1800"/>
          </a:p>
        </p:txBody>
      </p:sp>
      <p:sp>
        <p:nvSpPr>
          <p:cNvPr id="250" name="Google Shape;250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Домашните се качват в системата на Враца Софтуер.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/</a:t>
            </a:r>
            <a:r>
              <a:rPr lang="en-US" sz="18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проверете дали сте добавени към курса/</a:t>
            </a:r>
            <a:endParaRPr sz="18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Срок за предаване на домашно – до следващата лекция.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Оценявайте обективно и </a:t>
            </a:r>
            <a:r>
              <a:rPr lang="en-US" sz="18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бъдете коректни</a:t>
            </a:r>
            <a:r>
              <a:rPr lang="en-US" sz="1800" b="1">
                <a:solidFill>
                  <a:srgbClr val="91A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към колегите си!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Валидни са само коментарите към домашни,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направени до </a:t>
            </a:r>
            <a:r>
              <a:rPr lang="en-US" sz="18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7 дена след изтичане на срока за съответното домашно</a:t>
            </a:r>
            <a:r>
              <a:rPr lang="en-US" sz="1800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подписани с </a:t>
            </a:r>
            <a:r>
              <a:rPr lang="en-US" sz="18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Вашето име.</a:t>
            </a:r>
            <a:endParaRPr sz="1800" b="1">
              <a:solidFill>
                <a:srgbClr val="91A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Без - copy&amp;paste</a:t>
            </a:r>
            <a:r>
              <a:rPr lang="en-US" sz="1800" b="1">
                <a:solidFill>
                  <a:srgbClr val="91A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 коментарите!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повече подробности на първото занятие ...</a:t>
            </a:r>
            <a:endParaRPr sz="18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8047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Изисквания към всеки от елементите</a:t>
            </a:r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/>
        </p:nvSpPr>
        <p:spPr>
          <a:xfrm>
            <a:off x="4358200" y="2446075"/>
            <a:ext cx="3485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ОРГАНИЗАЦИОННИ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2065525" y="2920674"/>
            <a:ext cx="99297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 началото на всяко ниво публикуваме календар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 датите на занятията и темите, които ще разглеждаме,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дата на </a:t>
            </a: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ТЕСТА</a:t>
            </a:r>
            <a:endParaRPr sz="2400" b="1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Датата на представяне на </a:t>
            </a: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ПРОЕКТА</a:t>
            </a:r>
            <a:endParaRPr sz="2400" b="1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rgbClr val="474A8A"/>
                </a:solidFill>
              </a:rPr>
              <a:t>Организационни</a:t>
            </a:r>
            <a:endParaRPr>
              <a:solidFill>
                <a:srgbClr val="474A8A"/>
              </a:solidFill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body" idx="1"/>
          </p:nvPr>
        </p:nvSpPr>
        <p:spPr>
          <a:xfrm>
            <a:off x="1974875" y="2565149"/>
            <a:ext cx="99297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700">
                <a:solidFill>
                  <a:srgbClr val="595959"/>
                </a:solidFill>
              </a:rPr>
              <a:t>Задавайте въпроси!</a:t>
            </a:r>
            <a:endParaRPr sz="3700">
              <a:solidFill>
                <a:srgbClr val="595959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700">
                <a:solidFill>
                  <a:srgbClr val="595959"/>
                </a:solidFill>
              </a:rPr>
              <a:t>Предлагайте теми/въпроси за обсъждане!</a:t>
            </a:r>
            <a:endParaRPr sz="3700">
              <a:solidFill>
                <a:srgbClr val="595959"/>
              </a:solidFill>
            </a:endParaRPr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/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rgbClr val="474A8A"/>
                </a:solidFill>
              </a:rPr>
              <a:t>Организационни</a:t>
            </a:r>
            <a:endParaRPr>
              <a:solidFill>
                <a:srgbClr val="474A8A"/>
              </a:solidFill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Официални празници</a:t>
            </a:r>
            <a:endParaRPr sz="30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Ученически ваканции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Матури</a:t>
            </a:r>
            <a:endParaRPr sz="30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 юли - 15 септември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8047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Ваканции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475" y="2372225"/>
            <a:ext cx="3889500" cy="3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93" name="Google Shape;293;p28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294" name="Google Shape;294;p28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лаптоп/компютър?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инсталирайте </a:t>
              </a:r>
              <a:r>
                <a:rPr lang="en-US" sz="24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Sublime Text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AnyDesk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четвъртък 19.20-21.20 часа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неделя 15.00 - 18.00 часа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81000" algn="ct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400"/>
                <a:buFont typeface="Calibri"/>
                <a:buChar char="-"/>
              </a:pPr>
              <a:r>
                <a:rPr lang="en-US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Първо РНР занятие - неделя 22.11.2020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17" name="Google Shape;317;p3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Съдържание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Програма на курса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Ресурси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Оценяване</a:t>
            </a:r>
            <a:endParaRPr/>
          </a:p>
          <a:p>
            <a:pPr marL="446088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Организационни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85600" y="1912675"/>
            <a:ext cx="3220800" cy="12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ПРОГРАМА НА КУРСА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Програма на курса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424132" y="1235092"/>
            <a:ext cx="2286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ниво 1</a:t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131195" y="3560802"/>
            <a:ext cx="762000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A872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3480002" y="1235092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II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ниво 2</a:t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4187065" y="3560802"/>
            <a:ext cx="762000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005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6426000" y="1231872"/>
            <a:ext cx="228600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Java Scrpt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ниво 3</a:t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7242935" y="3560802"/>
            <a:ext cx="762000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rgbClr val="0557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9481870" y="1231872"/>
            <a:ext cx="22860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OOP&amp;MVC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ниво 4</a:t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10298806" y="3560802"/>
            <a:ext cx="762000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3817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420716" y="4154506"/>
            <a:ext cx="2362353" cy="2362352"/>
            <a:chOff x="3275012" y="1676400"/>
            <a:chExt cx="4572000" cy="4572000"/>
          </a:xfrm>
        </p:grpSpPr>
        <p:sp>
          <p:nvSpPr>
            <p:cNvPr id="175" name="Google Shape;175;p16"/>
            <p:cNvSpPr/>
            <p:nvPr/>
          </p:nvSpPr>
          <p:spPr>
            <a:xfrm>
              <a:off x="3275012" y="1676400"/>
              <a:ext cx="2286000" cy="228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PHP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5561012" y="1676400"/>
              <a:ext cx="2286000" cy="228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HTML&amp;CSS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75012" y="3962400"/>
              <a:ext cx="2286000" cy="228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SEO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5561012" y="3962400"/>
              <a:ext cx="2286000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3417978" y="4191000"/>
            <a:ext cx="2362200" cy="2362200"/>
            <a:chOff x="4076923" y="4359279"/>
            <a:chExt cx="2362200" cy="2362200"/>
          </a:xfrm>
        </p:grpSpPr>
        <p:sp>
          <p:nvSpPr>
            <p:cNvPr id="180" name="Google Shape;180;p16"/>
            <p:cNvSpPr/>
            <p:nvPr/>
          </p:nvSpPr>
          <p:spPr>
            <a:xfrm>
              <a:off x="5254769" y="4359279"/>
              <a:ext cx="1181100" cy="118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 bases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078550" y="4359279"/>
              <a:ext cx="1181100" cy="118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PHP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076923" y="5540379"/>
              <a:ext cx="1181100" cy="118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MySQL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258023" y="5540379"/>
              <a:ext cx="1181100" cy="118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BootStrap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6415078" y="4191000"/>
            <a:ext cx="2362200" cy="2362200"/>
            <a:chOff x="6403147" y="4359279"/>
            <a:chExt cx="2362200" cy="2362200"/>
          </a:xfrm>
        </p:grpSpPr>
        <p:sp>
          <p:nvSpPr>
            <p:cNvPr id="185" name="Google Shape;185;p16"/>
            <p:cNvSpPr/>
            <p:nvPr/>
          </p:nvSpPr>
          <p:spPr>
            <a:xfrm>
              <a:off x="6403147" y="4359279"/>
              <a:ext cx="1181100" cy="118110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Java Script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584247" y="4359279"/>
              <a:ext cx="1181100" cy="1181100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Ajax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6403147" y="5540379"/>
              <a:ext cx="1181100" cy="11811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PMS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7584247" y="5540379"/>
              <a:ext cx="1181100" cy="1181100"/>
            </a:xfrm>
            <a:prstGeom prst="rect">
              <a:avLst/>
            </a:prstGeom>
            <a:solidFill>
              <a:schemeClr val="accent4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JQuery</a:t>
              </a:r>
              <a:endPara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9405669" y="4191000"/>
            <a:ext cx="2362200" cy="2362200"/>
            <a:chOff x="9367948" y="4359279"/>
            <a:chExt cx="2362200" cy="2362200"/>
          </a:xfrm>
        </p:grpSpPr>
        <p:sp>
          <p:nvSpPr>
            <p:cNvPr id="190" name="Google Shape;190;p16"/>
            <p:cNvSpPr/>
            <p:nvPr/>
          </p:nvSpPr>
          <p:spPr>
            <a:xfrm>
              <a:off x="10545794" y="4359279"/>
              <a:ext cx="1181100" cy="118110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MVC</a:t>
              </a:r>
              <a:endParaRPr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9369575" y="4359279"/>
              <a:ext cx="1181100" cy="1181100"/>
            </a:xfrm>
            <a:prstGeom prst="rect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OOP</a:t>
              </a:r>
              <a:endParaRPr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9367948" y="5540379"/>
              <a:ext cx="1181100" cy="11811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SOLID</a:t>
              </a:r>
              <a:endParaRPr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0549048" y="5540379"/>
              <a:ext cx="1181100" cy="1181100"/>
            </a:xfrm>
            <a:prstGeom prst="rect">
              <a:avLst/>
            </a:prstGeom>
            <a:solidFill>
              <a:schemeClr val="accent4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Laravel</a:t>
              </a:r>
              <a:endPara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/>
        </p:nvSpPr>
        <p:spPr>
          <a:xfrm>
            <a:off x="4485600" y="2293675"/>
            <a:ext cx="3220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Ресурси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1750"/>
                </a:solidFill>
              </a:rPr>
              <a:t>Slack</a:t>
            </a:r>
            <a:endParaRPr>
              <a:solidFill>
                <a:srgbClr val="38175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787CB5"/>
              </a:buClr>
              <a:buSzPts val="1800"/>
              <a:buChar char="-"/>
            </a:pPr>
            <a:r>
              <a:rPr lang="en-US">
                <a:solidFill>
                  <a:srgbClr val="787CB5"/>
                </a:solidFill>
              </a:rPr>
              <a:t>присъединете се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787CB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1750"/>
                </a:solidFill>
              </a:rPr>
              <a:t>GitHub</a:t>
            </a:r>
            <a:endParaRPr>
              <a:solidFill>
                <a:srgbClr val="38175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787CB5"/>
              </a:buClr>
              <a:buSzPts val="1800"/>
              <a:buChar char="-"/>
            </a:pPr>
            <a:r>
              <a:rPr lang="en-US">
                <a:solidFill>
                  <a:srgbClr val="787CB5"/>
                </a:solidFill>
              </a:rPr>
              <a:t>създайте свой акаунт</a:t>
            </a:r>
            <a:endParaRPr>
              <a:solidFill>
                <a:srgbClr val="787CB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787CB5"/>
              </a:buClr>
              <a:buSzPts val="1800"/>
              <a:buChar char="-"/>
            </a:pPr>
            <a:r>
              <a:rPr lang="en-US">
                <a:solidFill>
                  <a:srgbClr val="787CB5"/>
                </a:solidFill>
              </a:rPr>
              <a:t>https://github.com/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body" idx="2"/>
          </p:nvPr>
        </p:nvSpPr>
        <p:spPr>
          <a:xfrm>
            <a:off x="5272325" y="1195925"/>
            <a:ext cx="6729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38175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38175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38175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38175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https://school.vratsasoftware.com/</a:t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209" name="Google Shape;209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/>
        </p:nvSpPr>
        <p:spPr>
          <a:xfrm>
            <a:off x="4485600" y="2293675"/>
            <a:ext cx="3220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ОЦЕНЯВАНЕ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Оценяването не се случва на състезателен принцип</a:t>
            </a: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Първи сертификат</a:t>
            </a: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достатъчно подготвени за да започнат работа в ИТ сферата.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Покриване на 80% от изискванията – тест, проект, домашни за всички нива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Втори сертификат</a:t>
            </a: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за придобиване на знания в областта на РНР уеб-разработка.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Покриване на 50% от изискванията – тест, проект, домашни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Оценяване</a:t>
            </a:r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Какво включва крайната оценка за всяко ниво</a:t>
            </a:r>
            <a:endParaRPr sz="1800"/>
          </a:p>
        </p:txBody>
      </p:sp>
      <p:sp>
        <p:nvSpPr>
          <p:cNvPr id="232" name="Google Shape;232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28575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Тест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Проектът</a:t>
            </a:r>
            <a:endParaRPr sz="30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Домашни </a:t>
            </a:r>
            <a:endParaRPr sz="3000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Проверката на домашни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Присъствия – препоръчително е </a:t>
            </a:r>
            <a:r>
              <a:rPr lang="en-US" sz="3000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минималното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количество отсъствия.</a:t>
            </a:r>
            <a:endParaRPr sz="3000" b="1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8047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Какво включва крайната оценка за ниво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По избор</PresentationFormat>
  <Paragraphs>176</Paragraphs>
  <Slides>19</Slides>
  <Notes>19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19</vt:i4>
      </vt:variant>
    </vt:vector>
  </HeadingPairs>
  <TitlesOfParts>
    <vt:vector size="25" baseType="lpstr">
      <vt:lpstr>Arial</vt:lpstr>
      <vt:lpstr>Roboto</vt:lpstr>
      <vt:lpstr>Calibri</vt:lpstr>
      <vt:lpstr>Noto Sans Symbols</vt:lpstr>
      <vt:lpstr>Consolas</vt:lpstr>
      <vt:lpstr>1_SoftUni3_1</vt:lpstr>
      <vt:lpstr>Въведение</vt:lpstr>
      <vt:lpstr>Съдържание</vt:lpstr>
      <vt:lpstr>Презентация на PowerPoint</vt:lpstr>
      <vt:lpstr>Програма на курса</vt:lpstr>
      <vt:lpstr>Презентация на PowerPoint</vt:lpstr>
      <vt:lpstr>Ресурси</vt:lpstr>
      <vt:lpstr>Презентация на PowerPoint</vt:lpstr>
      <vt:lpstr>Оценяване</vt:lpstr>
      <vt:lpstr>Какво включва крайната оценка за ниво</vt:lpstr>
      <vt:lpstr>Изисквания към всеки от елементите</vt:lpstr>
      <vt:lpstr>Изисквания към всеки от елементите</vt:lpstr>
      <vt:lpstr>Презентация на PowerPoint</vt:lpstr>
      <vt:lpstr>Организационни</vt:lpstr>
      <vt:lpstr>Организационни</vt:lpstr>
      <vt:lpstr>Ваканции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</dc:title>
  <dc:creator>Milena</dc:creator>
  <cp:lastModifiedBy>Ariel</cp:lastModifiedBy>
  <cp:revision>1</cp:revision>
  <dcterms:modified xsi:type="dcterms:W3CDTF">2020-11-19T19:28:31Z</dcterms:modified>
</cp:coreProperties>
</file>